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"/>
  </p:notesMasterIdLst>
  <p:sldIdLst>
    <p:sldId id="262" r:id="rId3"/>
  </p:sldIdLst>
  <p:sldSz cx="7772400" cy="100584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0A3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59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A06E2-326A-4A60-9AFB-3233C49A9727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1173163"/>
            <a:ext cx="244792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6438"/>
            <a:ext cx="5680075" cy="3695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5400"/>
            <a:ext cx="307657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8915400"/>
            <a:ext cx="307657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7B0CF-8A8C-43A8-AAF2-7DE076F3A5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20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7B0CF-8A8C-43A8-AAF2-7DE076F3A5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18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16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780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47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4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19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57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05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00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53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76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61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827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81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442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078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737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1109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581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5440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002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015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722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3E1457-855D-4627-B6D9-428F253DF04C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A902F4-4C72-4AA8-A223-ADB8C03798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72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67ED37-319B-4154-A3FD-054F84C8418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763DE4-AF97-4128-B8BE-8F7E24DB86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852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reaterwestvilleindivisible@gmail.com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C31A0-380E-DF0B-6340-02A942EF2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B95CBD7B-D914-6A20-18D3-96498A4CE20C}"/>
              </a:ext>
            </a:extLst>
          </p:cNvPr>
          <p:cNvSpPr txBox="1"/>
          <p:nvPr/>
        </p:nvSpPr>
        <p:spPr>
          <a:xfrm>
            <a:off x="301488" y="8511884"/>
            <a:ext cx="72303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sm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Cavolini" panose="03000502040302020204" pitchFamily="66" charset="0"/>
              </a:rPr>
              <a:t>Trusted Resources: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E00A3"/>
                </a:solidFill>
                <a:effectLst/>
                <a:uLnTx/>
                <a:uFillTx/>
                <a:latin typeface="Aptos" panose="02110004020202020204"/>
                <a:ea typeface="+mn-ea"/>
                <a:cs typeface="Cavolini" panose="03000502040302020204" pitchFamily="66" charset="0"/>
              </a:rPr>
              <a:t>CT Secretary of State, https://portal.ct.gov/sots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E00A3"/>
                </a:solidFill>
                <a:effectLst/>
                <a:uLnTx/>
                <a:uFillTx/>
                <a:latin typeface="Aptos" panose="02110004020202020204"/>
                <a:ea typeface="+mn-ea"/>
                <a:cs typeface="Cavolini" panose="03000502040302020204" pitchFamily="66" charset="0"/>
              </a:rPr>
              <a:t>CT State Elections Enforcement Commission, https://portal.ct.gov/seec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E00A3"/>
                </a:solidFill>
                <a:effectLst/>
                <a:uLnTx/>
                <a:uFillTx/>
                <a:latin typeface="Aptos" panose="02110004020202020204"/>
                <a:ea typeface="+mn-ea"/>
                <a:cs typeface="Cavolini" panose="03000502040302020204" pitchFamily="66" charset="0"/>
              </a:rPr>
              <a:t>Your Town’s Registrars of Voters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E00A3"/>
              </a:solidFill>
              <a:effectLst/>
              <a:uLnTx/>
              <a:uFillTx/>
              <a:latin typeface="Aptos" panose="02110004020202020204"/>
              <a:ea typeface="+mn-ea"/>
              <a:cs typeface="Cavolini" panose="03000502040302020204" pitchFamily="66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D3238CE-AD71-A1DC-D986-B913DBD5DA08}"/>
              </a:ext>
            </a:extLst>
          </p:cNvPr>
          <p:cNvGrpSpPr/>
          <p:nvPr/>
        </p:nvGrpSpPr>
        <p:grpSpPr>
          <a:xfrm>
            <a:off x="187193" y="8398744"/>
            <a:ext cx="7489767" cy="128130"/>
            <a:chOff x="141317" y="8078954"/>
            <a:chExt cx="7489767" cy="12813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1A62EC5-67B4-A7B3-40AE-D2C3D8CB6A8E}"/>
                </a:ext>
              </a:extLst>
            </p:cNvPr>
            <p:cNvCxnSpPr>
              <a:cxnSpLocks/>
            </p:cNvCxnSpPr>
            <p:nvPr/>
          </p:nvCxnSpPr>
          <p:spPr>
            <a:xfrm>
              <a:off x="141317" y="8078954"/>
              <a:ext cx="7489767" cy="0"/>
            </a:xfrm>
            <a:prstGeom prst="line">
              <a:avLst/>
            </a:prstGeom>
            <a:ln w="76200">
              <a:solidFill>
                <a:srgbClr val="0E00A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D9F6953-2133-6041-3217-99AF4F98B2C4}"/>
                </a:ext>
              </a:extLst>
            </p:cNvPr>
            <p:cNvCxnSpPr>
              <a:cxnSpLocks/>
            </p:cNvCxnSpPr>
            <p:nvPr/>
          </p:nvCxnSpPr>
          <p:spPr>
            <a:xfrm>
              <a:off x="141317" y="8207084"/>
              <a:ext cx="7489767" cy="0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1C632192-B97B-F4C2-67C3-BA6F6209F6CD}"/>
              </a:ext>
            </a:extLst>
          </p:cNvPr>
          <p:cNvSpPr/>
          <p:nvPr/>
        </p:nvSpPr>
        <p:spPr>
          <a:xfrm>
            <a:off x="2200" y="-84825"/>
            <a:ext cx="7772400" cy="1188720"/>
          </a:xfrm>
          <a:prstGeom prst="rect">
            <a:avLst/>
          </a:prstGeom>
          <a:solidFill>
            <a:srgbClr val="0E00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53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srgbClr val="0E00A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E7D2BB7-C76C-A649-AC1B-9499F024FAFC}"/>
              </a:ext>
            </a:extLst>
          </p:cNvPr>
          <p:cNvCxnSpPr>
            <a:cxnSpLocks/>
          </p:cNvCxnSpPr>
          <p:nvPr/>
        </p:nvCxnSpPr>
        <p:spPr>
          <a:xfrm rot="10800000">
            <a:off x="15396" y="1252087"/>
            <a:ext cx="7763602" cy="0"/>
          </a:xfrm>
          <a:prstGeom prst="line">
            <a:avLst/>
          </a:prstGeom>
          <a:ln w="76200">
            <a:solidFill>
              <a:srgbClr val="0E00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BA6BAE9-AE2B-3DD0-F07C-DC906A3C1DC1}"/>
              </a:ext>
            </a:extLst>
          </p:cNvPr>
          <p:cNvCxnSpPr>
            <a:cxnSpLocks/>
          </p:cNvCxnSpPr>
          <p:nvPr/>
        </p:nvCxnSpPr>
        <p:spPr>
          <a:xfrm rot="10800000">
            <a:off x="15396" y="1144564"/>
            <a:ext cx="7763602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5F770F41-9ADA-7623-E236-6BB552440F52}"/>
              </a:ext>
            </a:extLst>
          </p:cNvPr>
          <p:cNvSpPr txBox="1"/>
          <p:nvPr/>
        </p:nvSpPr>
        <p:spPr>
          <a:xfrm>
            <a:off x="1335157" y="9687340"/>
            <a:ext cx="5102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Courtesy of Greater Westville Indivisible,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hlinkClick r:id="rId3"/>
              </a:rPr>
              <a:t>greaterwestvilleindivisible@gmail.com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</p:txBody>
      </p:sp>
      <p:pic>
        <p:nvPicPr>
          <p:cNvPr id="40" name="Picture 39" descr="Indivisible Official Logo - Square (Fitted Navy Tee)">
            <a:extLst>
              <a:ext uri="{FF2B5EF4-FFF2-40B4-BE49-F238E27FC236}">
                <a16:creationId xmlns:a16="http://schemas.microsoft.com/office/drawing/2014/main" id="{31D7B25F-406D-D6C6-705F-6C6DCC517E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833" y="9315369"/>
            <a:ext cx="640080" cy="64008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32A4832-4987-1A0F-C227-53F10B6A4CD4}"/>
              </a:ext>
            </a:extLst>
          </p:cNvPr>
          <p:cNvSpPr txBox="1"/>
          <p:nvPr/>
        </p:nvSpPr>
        <p:spPr>
          <a:xfrm>
            <a:off x="-22523" y="249207"/>
            <a:ext cx="7772400" cy="663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353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9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Early Voting Dates</a:t>
            </a:r>
            <a:endParaRPr kumimoji="0" lang="en-US" sz="370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E7ACE1-CA1C-B47E-5484-202C4140028C}"/>
              </a:ext>
            </a:extLst>
          </p:cNvPr>
          <p:cNvSpPr txBox="1"/>
          <p:nvPr/>
        </p:nvSpPr>
        <p:spPr>
          <a:xfrm>
            <a:off x="-30497" y="3836075"/>
            <a:ext cx="7489767" cy="369332"/>
          </a:xfrm>
          <a:prstGeom prst="rect">
            <a:avLst/>
          </a:prstGeom>
          <a:noFill/>
        </p:spPr>
        <p:txBody>
          <a:bodyPr wrap="square" numCol="1" spcCol="91440" rtlCol="0">
            <a:spAutoFit/>
          </a:bodyPr>
          <a:lstStyle/>
          <a:p>
            <a:pPr marR="0" lvl="0" algn="ctr" defTabSz="35327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small" spc="0" normalizeH="0" baseline="0" noProof="0" dirty="0">
                <a:ln>
                  <a:noFill/>
                </a:ln>
                <a:solidFill>
                  <a:srgbClr val="0E00A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Monday, October 19</a:t>
            </a:r>
            <a:r>
              <a:rPr kumimoji="0" lang="en-US" b="1" i="0" u="none" strike="noStrike" kern="1200" cap="small" spc="0" normalizeH="0" baseline="30000" noProof="0" dirty="0">
                <a:ln>
                  <a:noFill/>
                </a:ln>
                <a:solidFill>
                  <a:srgbClr val="0E00A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</a:t>
            </a:r>
            <a:r>
              <a:rPr kumimoji="0" lang="en-US" b="1" i="0" u="none" strike="noStrike" kern="1200" cap="small" spc="0" normalizeH="0" baseline="0" noProof="0" dirty="0">
                <a:ln>
                  <a:noFill/>
                </a:ln>
                <a:solidFill>
                  <a:srgbClr val="0E00A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through Sunday, November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E00A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  <a:r>
              <a:rPr kumimoji="0" lang="en-US" b="1" i="0" u="none" strike="noStrike" kern="1200" cap="none" spc="0" normalizeH="0" baseline="30000" noProof="0" dirty="0">
                <a:ln>
                  <a:noFill/>
                </a:ln>
                <a:solidFill>
                  <a:srgbClr val="0E00A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E00A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3D06EFA-2DFA-F257-6124-EDF9CE17520E}"/>
              </a:ext>
            </a:extLst>
          </p:cNvPr>
          <p:cNvSpPr/>
          <p:nvPr/>
        </p:nvSpPr>
        <p:spPr>
          <a:xfrm>
            <a:off x="3502" y="3281680"/>
            <a:ext cx="7772400" cy="52955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53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DFF16F-E8B8-F5FB-4E37-C0AF9D1258F3}"/>
              </a:ext>
            </a:extLst>
          </p:cNvPr>
          <p:cNvSpPr txBox="1"/>
          <p:nvPr/>
        </p:nvSpPr>
        <p:spPr>
          <a:xfrm>
            <a:off x="32014" y="3322637"/>
            <a:ext cx="7701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53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Early Voting Dates &amp; Hours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312E34-4017-DD8B-6912-FE606C7B608B}"/>
              </a:ext>
            </a:extLst>
          </p:cNvPr>
          <p:cNvSpPr txBox="1"/>
          <p:nvPr/>
        </p:nvSpPr>
        <p:spPr>
          <a:xfrm>
            <a:off x="534436" y="6711056"/>
            <a:ext cx="45152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Tuesday, November 3</a:t>
            </a:r>
            <a:r>
              <a:rPr lang="en-US" sz="1600" b="1" baseline="30000" dirty="0"/>
              <a:t>rd</a:t>
            </a:r>
            <a:endParaRPr lang="en-US" sz="1600" b="1" dirty="0"/>
          </a:p>
          <a:p>
            <a:r>
              <a:rPr lang="en-US" sz="1600" b="1" dirty="0"/>
              <a:t>Hours: 6 a.m. – 8 p.m. </a:t>
            </a:r>
          </a:p>
          <a:p>
            <a:endParaRPr lang="en-US" sz="1600" b="1" dirty="0"/>
          </a:p>
          <a:p>
            <a:r>
              <a:rPr lang="en-US" sz="1600" dirty="0"/>
              <a:t>For your Election Day Polling Location </a:t>
            </a:r>
            <a:r>
              <a:rPr lang="en-US" sz="1600" b="1" dirty="0"/>
              <a:t>scan this QR Code and enter your address </a:t>
            </a:r>
            <a:r>
              <a:rPr lang="en-US" sz="1600" b="1" i="1" cap="all" dirty="0"/>
              <a:t>or </a:t>
            </a:r>
            <a:r>
              <a:rPr lang="en-US" sz="1600" dirty="0"/>
              <a:t>call your town’s Registrar of Voters</a:t>
            </a:r>
            <a:endParaRPr lang="en-US" sz="1600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C504C3C-466C-D79C-E318-A13E0F2A0E02}"/>
              </a:ext>
            </a:extLst>
          </p:cNvPr>
          <p:cNvSpPr txBox="1"/>
          <p:nvPr/>
        </p:nvSpPr>
        <p:spPr>
          <a:xfrm>
            <a:off x="354405" y="4164404"/>
            <a:ext cx="5589451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cap="small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Hours: </a:t>
            </a:r>
            <a:r>
              <a:rPr lang="en-US" sz="1600" b="1" dirty="0"/>
              <a:t>10 a.m. – 6 p.m.  Daily</a:t>
            </a:r>
          </a:p>
          <a:p>
            <a:r>
              <a:rPr lang="en-US" sz="1600" b="1" cap="small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Extended hours:</a:t>
            </a:r>
          </a:p>
          <a:p>
            <a:r>
              <a:rPr lang="en-US" sz="1600" b="1" dirty="0"/>
              <a:t>Tuesday, October 27</a:t>
            </a:r>
            <a:r>
              <a:rPr lang="en-US" sz="1600" b="1" baseline="30000" dirty="0"/>
              <a:t>th</a:t>
            </a:r>
            <a:r>
              <a:rPr lang="en-US" sz="1600" b="1" dirty="0"/>
              <a:t>:  8 a.m. – 8 p.m.</a:t>
            </a:r>
          </a:p>
          <a:p>
            <a:r>
              <a:rPr lang="en-US" sz="1600" b="1" dirty="0"/>
              <a:t>Thursday, October 29</a:t>
            </a:r>
            <a:r>
              <a:rPr lang="en-US" sz="1600" b="1" baseline="30000" dirty="0"/>
              <a:t>th</a:t>
            </a:r>
            <a:r>
              <a:rPr lang="en-US" sz="1600" b="1" dirty="0"/>
              <a:t>:  8 a.m. – 8 p.m.</a:t>
            </a:r>
          </a:p>
          <a:p>
            <a:endParaRPr lang="en-US" sz="1600" b="1" dirty="0"/>
          </a:p>
          <a:p>
            <a:r>
              <a:rPr lang="en-US" sz="1600" dirty="0"/>
              <a:t>For your Election Day Polling Location </a:t>
            </a:r>
            <a:r>
              <a:rPr lang="en-US" sz="1600" b="1" dirty="0"/>
              <a:t>scan this QR Code </a:t>
            </a:r>
            <a:r>
              <a:rPr lang="en-US" sz="1600" dirty="0"/>
              <a:t>and enter your address </a:t>
            </a:r>
            <a:r>
              <a:rPr lang="en-US" sz="1600" b="1" i="1" dirty="0"/>
              <a:t>OR</a:t>
            </a:r>
            <a:r>
              <a:rPr lang="en-US" sz="1600" dirty="0"/>
              <a:t> call your town’s Registrar of Voters</a:t>
            </a:r>
            <a:endParaRPr lang="en-US" sz="1600" b="1" dirty="0"/>
          </a:p>
          <a:p>
            <a:endParaRPr lang="en-US" sz="1500" b="1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F6C1CF1-921A-C15A-C330-7AE833EB3DF2}"/>
              </a:ext>
            </a:extLst>
          </p:cNvPr>
          <p:cNvSpPr/>
          <p:nvPr/>
        </p:nvSpPr>
        <p:spPr>
          <a:xfrm>
            <a:off x="23353" y="6079212"/>
            <a:ext cx="7772400" cy="457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53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F5C67C7-CD58-E2A4-BFE9-35C8A6E7334A}"/>
              </a:ext>
            </a:extLst>
          </p:cNvPr>
          <p:cNvSpPr txBox="1"/>
          <p:nvPr/>
        </p:nvSpPr>
        <p:spPr>
          <a:xfrm>
            <a:off x="-117884" y="6091949"/>
            <a:ext cx="7864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53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Election Day, Hours, Locations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9E9338-17FB-4B33-500C-E7ECFC4843A4}"/>
              </a:ext>
            </a:extLst>
          </p:cNvPr>
          <p:cNvGrpSpPr/>
          <p:nvPr/>
        </p:nvGrpSpPr>
        <p:grpSpPr>
          <a:xfrm>
            <a:off x="5650134" y="6598863"/>
            <a:ext cx="2337659" cy="1649116"/>
            <a:chOff x="5441339" y="6717882"/>
            <a:chExt cx="2337659" cy="1649116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CFB4171-DF53-8E97-C3BC-D6FB8EFBF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13" t="30724" r="36845" b="53182"/>
            <a:stretch>
              <a:fillRect/>
            </a:stretch>
          </p:blipFill>
          <p:spPr>
            <a:xfrm>
              <a:off x="5924368" y="6717882"/>
              <a:ext cx="1371600" cy="1214108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BE7CBA0-0C5F-9AA1-88F9-EC65DA7EE231}"/>
                </a:ext>
              </a:extLst>
            </p:cNvPr>
            <p:cNvSpPr txBox="1"/>
            <p:nvPr/>
          </p:nvSpPr>
          <p:spPr>
            <a:xfrm>
              <a:off x="5441339" y="7936111"/>
              <a:ext cx="233765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cap="all" dirty="0">
                  <a:solidFill>
                    <a:srgbClr val="0A3C5E"/>
                  </a:solidFill>
                </a:rPr>
                <a:t>CT Voter Registration &amp; Polling Place Lookup</a:t>
              </a:r>
            </a:p>
          </p:txBody>
        </p:sp>
      </p:grpSp>
      <p:pic>
        <p:nvPicPr>
          <p:cNvPr id="58" name="Picture 57">
            <a:extLst>
              <a:ext uri="{FF2B5EF4-FFF2-40B4-BE49-F238E27FC236}">
                <a16:creationId xmlns:a16="http://schemas.microsoft.com/office/drawing/2014/main" id="{D2A67440-C916-BA99-1ABC-89AE997F5C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1" y="9367672"/>
            <a:ext cx="914400" cy="587777"/>
          </a:xfrm>
          <a:prstGeom prst="rect">
            <a:avLst/>
          </a:prstGeom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24B99F-47CE-0A88-F1E7-45676ACFF22F}"/>
              </a:ext>
            </a:extLst>
          </p:cNvPr>
          <p:cNvSpPr/>
          <p:nvPr/>
        </p:nvSpPr>
        <p:spPr>
          <a:xfrm>
            <a:off x="9490" y="1496406"/>
            <a:ext cx="7772400" cy="457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53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9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CB9F49-7584-75E1-EF5F-C82FC2C0E14A}"/>
              </a:ext>
            </a:extLst>
          </p:cNvPr>
          <p:cNvSpPr txBox="1"/>
          <p:nvPr/>
        </p:nvSpPr>
        <p:spPr>
          <a:xfrm>
            <a:off x="45112" y="1470359"/>
            <a:ext cx="7701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3532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volini" panose="03000502040302020204" pitchFamily="66" charset="0"/>
                <a:ea typeface="+mn-ea"/>
                <a:cs typeface="Cavolini" panose="03000502040302020204" pitchFamily="66" charset="0"/>
              </a:rPr>
              <a:t>Voter Registration Deadlines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4A53B9-1BAF-8DB4-4C88-F0E14BDC6BB3}"/>
              </a:ext>
            </a:extLst>
          </p:cNvPr>
          <p:cNvSpPr txBox="1"/>
          <p:nvPr/>
        </p:nvSpPr>
        <p:spPr>
          <a:xfrm>
            <a:off x="45876" y="1909848"/>
            <a:ext cx="77724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Mail-in forms: </a:t>
            </a:r>
            <a:r>
              <a:rPr lang="en-US" sz="1500" dirty="0"/>
              <a:t>Mailed forms must postmarked </a:t>
            </a:r>
            <a:r>
              <a:rPr lang="en-US" sz="1500" b="1" dirty="0"/>
              <a:t>October 16th</a:t>
            </a:r>
            <a:r>
              <a:rPr lang="en-US" sz="15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In-Person Forms:</a:t>
            </a:r>
            <a:r>
              <a:rPr lang="en-US" sz="1500" dirty="0"/>
              <a:t> delivered to Registrars of Voters by </a:t>
            </a:r>
            <a:r>
              <a:rPr lang="en-US" sz="1500" b="1" dirty="0"/>
              <a:t>8 p.m. on October 16</a:t>
            </a:r>
            <a:r>
              <a:rPr lang="en-US" sz="15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Online Registration: </a:t>
            </a:r>
            <a:r>
              <a:rPr lang="en-US" sz="1500" dirty="0"/>
              <a:t>Friday, </a:t>
            </a:r>
            <a:r>
              <a:rPr lang="en-US" sz="1500" b="1" dirty="0"/>
              <a:t>October 16</a:t>
            </a:r>
            <a:r>
              <a:rPr lang="en-US" sz="1500" b="1" baseline="30000" dirty="0"/>
              <a:t>th</a:t>
            </a:r>
            <a:r>
              <a:rPr lang="en-US" sz="1500" b="1" dirty="0"/>
              <a:t> by 11:59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/>
              <a:t>Same-Day registration: </a:t>
            </a:r>
            <a:r>
              <a:rPr lang="en-US" sz="1500" dirty="0"/>
              <a:t>You can register in-person during all early voting hours and on election day, but </a:t>
            </a:r>
            <a:r>
              <a:rPr lang="en-US" sz="1500" i="1" u="sng" dirty="0"/>
              <a:t>only</a:t>
            </a:r>
            <a:r>
              <a:rPr lang="en-US" sz="1500" dirty="0"/>
              <a:t> at your town’s designated same-day registration sites</a:t>
            </a:r>
            <a:endParaRPr lang="en-US" sz="15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9477C32-DE3F-47EB-15F6-517F31430BAD}"/>
              </a:ext>
            </a:extLst>
          </p:cNvPr>
          <p:cNvGrpSpPr/>
          <p:nvPr/>
        </p:nvGrpSpPr>
        <p:grpSpPr>
          <a:xfrm>
            <a:off x="5813123" y="4238772"/>
            <a:ext cx="2011680" cy="1618341"/>
            <a:chOff x="5813123" y="3924870"/>
            <a:chExt cx="2011680" cy="16183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6344AAB-C161-46A3-5809-FF0E9DA80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69" t="6522" r="6325" b="26342"/>
            <a:stretch>
              <a:fillRect/>
            </a:stretch>
          </p:blipFill>
          <p:spPr>
            <a:xfrm>
              <a:off x="6187931" y="3924870"/>
              <a:ext cx="1262064" cy="123073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A3E6516-BCD5-51B6-5975-59651C023C1C}"/>
                </a:ext>
              </a:extLst>
            </p:cNvPr>
            <p:cNvSpPr txBox="1"/>
            <p:nvPr/>
          </p:nvSpPr>
          <p:spPr>
            <a:xfrm>
              <a:off x="5813123" y="5112324"/>
              <a:ext cx="20116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cap="all" dirty="0">
                  <a:solidFill>
                    <a:srgbClr val="0A3C5E"/>
                  </a:solidFill>
                </a:rPr>
                <a:t>Early Voter polling locations</a:t>
              </a:r>
              <a:endParaRPr lang="en-US" sz="1100" b="1" cap="all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304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</TotalTime>
  <Words>257</Words>
  <Application>Microsoft Office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Cavolini</vt:lpstr>
      <vt:lpstr>Office Theme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Maureen Campbell</dc:creator>
  <cp:lastModifiedBy>Maureen Campbell</cp:lastModifiedBy>
  <cp:revision>7</cp:revision>
  <cp:lastPrinted>2026-10-08T18:53:15Z</cp:lastPrinted>
  <dcterms:created xsi:type="dcterms:W3CDTF">2026-10-06T18:43:07Z</dcterms:created>
  <dcterms:modified xsi:type="dcterms:W3CDTF">2026-10-08T19:32:26Z</dcterms:modified>
</cp:coreProperties>
</file>